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EFCA2D-44EC-4B09-9A06-101937E3633C}" v="2" dt="2023-06-06T09:30:03.6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CE357-D6CF-438E-AC57-2C4E1B7E1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4F9393-D784-49F5-8BC7-F0D12568DB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EDD20-772B-42D2-9EB6-D2AC607AE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08DF-AC6C-4C5B-94CF-CD9AD5E15D65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B8B55-97FC-4B69-BAB1-7A8D59B07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1E8DFC-14C3-4E90-9C8C-9F6D4273C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3A50-A16B-4B0E-9E6C-D5E514DE8E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27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1B8E2-1DC8-46EC-BAE6-D5928C479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3B4A3A-2464-4D94-ADE8-5A4D3CA997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D4DE6-63E1-4D2F-BC7A-D5713DE9C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08DF-AC6C-4C5B-94CF-CD9AD5E15D65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0B2DF-AAD5-4131-BDD7-A0F1D97B6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338AA-8716-4D91-9EA2-33451618C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3A50-A16B-4B0E-9E6C-D5E514DE8E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081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CDA045-EBEA-49CA-8685-6535D8B4B8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E981CB-288E-41D7-86A6-DDF42F332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06CBE-F02C-4650-ABE1-C522EC98A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08DF-AC6C-4C5B-94CF-CD9AD5E15D65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FA519-4D97-4DFA-9F87-E3CFD3782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D8C93-EB66-487C-8A11-B11CDBC8E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3A50-A16B-4B0E-9E6C-D5E514DE8E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658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D9E44-53BE-48F6-9C9F-E8DBAAB9D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92DB0-1E51-4C2B-8D57-A095B2AED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3F572-8890-4D52-8129-F531524B6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08DF-AC6C-4C5B-94CF-CD9AD5E15D65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5FDB3-2384-4863-B26D-4B91C0815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51C9C-20AF-4438-9D93-255FBC69F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3A50-A16B-4B0E-9E6C-D5E514DE8E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872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7CAEC-986C-49B7-A45F-1904F4B4D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EB6AB6-DDDB-4C36-907B-8C47D544B7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58EC38-54DA-4918-B533-35E80F242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08DF-AC6C-4C5B-94CF-CD9AD5E15D65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F34E0-7BD1-4445-AA0F-06F399867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86869-5684-469C-960C-BE10C87E1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3A50-A16B-4B0E-9E6C-D5E514DE8E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166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1B17F-C362-46C1-B0BF-8F8979A6E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1ADC8-B905-41BF-AE60-92DEFF65AE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61E7CF-BFC1-45B2-A88B-3C5206F2BA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74B7D8-1F04-423A-B577-CF422BA1E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08DF-AC6C-4C5B-94CF-CD9AD5E15D65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A4C70D-07AA-438B-8ACC-6632C6D4C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6D239D-3DDC-4E6D-A5D7-4B16956CD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3A50-A16B-4B0E-9E6C-D5E514DE8E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981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D8E20-367D-4A80-9054-7B3D1B883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15425A-8C8A-499F-AA3F-5383F72B35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4B62B3-3507-43AF-A9ED-08F66B675C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29E8AD-1416-4DDD-B6FF-5DE310CADC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F1D193-48A9-4757-B3DC-91CF8A025F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0F1925-664B-4260-BBBF-80E4B9E0D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08DF-AC6C-4C5B-94CF-CD9AD5E15D65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E07C64-056A-48E4-A5CE-793A3849E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7037C6-DDF5-49E6-920A-EB36384FF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3A50-A16B-4B0E-9E6C-D5E514DE8E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35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30C5A-9262-48B8-8458-F1896EF4D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70FF20-B3F5-4735-BB9E-31863845F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08DF-AC6C-4C5B-94CF-CD9AD5E15D65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CBE673-C984-4758-BC2E-1F354E588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0C694F-1E1C-414D-BC4B-E0BF5746C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3A50-A16B-4B0E-9E6C-D5E514DE8E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96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C6CA59-2698-496E-95EF-B83605AD3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08DF-AC6C-4C5B-94CF-CD9AD5E15D65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F4D04F-FD36-4D99-90DB-A4D5810A2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95F79C-FE22-40A5-8F85-1C6CF716B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3A50-A16B-4B0E-9E6C-D5E514DE8E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077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9561B-E262-4818-9288-BF255E37E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785F2-6312-4F6B-ACBD-A16F66E9B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5A33C8-99B8-4088-B313-52BDA7F182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47FC9D-5A6B-4157-9070-303DFF046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08DF-AC6C-4C5B-94CF-CD9AD5E15D65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811322-1570-43A0-951A-7AD31D7B9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938FD9-159B-46E8-9941-E62F3E9D0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3A50-A16B-4B0E-9E6C-D5E514DE8E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164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B5A95-5BD7-4DCB-9505-D07F0E4CA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BAE423-6B99-4C0E-8F21-C5A9485ED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974FE0-C05B-4CBF-AA0E-D6E16184CF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BAEF04-070E-40A2-B874-40DF499B7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08DF-AC6C-4C5B-94CF-CD9AD5E15D65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A7C382-8F42-4121-BDD5-CA6E3E9D4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EF68AC-1F24-4F66-AD43-49BA4A2B6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3A50-A16B-4B0E-9E6C-D5E514DE8E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54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09D28C-1FCF-4858-971F-3A0ED2EF4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4B7893-D793-4912-AD25-8F0F8B2DBA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3D6FE-C885-49B7-988B-D658D1A83B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908DF-AC6C-4C5B-94CF-CD9AD5E15D65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E23D6-1C79-45A7-A145-C442163309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AAE680-D1A1-4126-9B78-6A0C9158CB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53A50-A16B-4B0E-9E6C-D5E514DE8E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077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FBA2618-6AB0-4261-8720-2E9767AE5B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297646"/>
              </p:ext>
            </p:extLst>
          </p:nvPr>
        </p:nvGraphicFramePr>
        <p:xfrm>
          <a:off x="238539" y="145775"/>
          <a:ext cx="11754676" cy="2483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8669">
                  <a:extLst>
                    <a:ext uri="{9D8B030D-6E8A-4147-A177-3AD203B41FA5}">
                      <a16:colId xmlns:a16="http://schemas.microsoft.com/office/drawing/2014/main" val="3406212435"/>
                    </a:ext>
                  </a:extLst>
                </a:gridCol>
                <a:gridCol w="2938669">
                  <a:extLst>
                    <a:ext uri="{9D8B030D-6E8A-4147-A177-3AD203B41FA5}">
                      <a16:colId xmlns:a16="http://schemas.microsoft.com/office/drawing/2014/main" val="3374355822"/>
                    </a:ext>
                  </a:extLst>
                </a:gridCol>
                <a:gridCol w="2938669">
                  <a:extLst>
                    <a:ext uri="{9D8B030D-6E8A-4147-A177-3AD203B41FA5}">
                      <a16:colId xmlns:a16="http://schemas.microsoft.com/office/drawing/2014/main" val="1002665641"/>
                    </a:ext>
                  </a:extLst>
                </a:gridCol>
                <a:gridCol w="2938669">
                  <a:extLst>
                    <a:ext uri="{9D8B030D-6E8A-4147-A177-3AD203B41FA5}">
                      <a16:colId xmlns:a16="http://schemas.microsoft.com/office/drawing/2014/main" val="2520285941"/>
                    </a:ext>
                  </a:extLst>
                </a:gridCol>
              </a:tblGrid>
              <a:tr h="410818">
                <a:tc gridSpan="4"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ACORNS NURSERY &amp; BABY ROOM STAFFING STRUCTURE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9496987"/>
                  </a:ext>
                </a:extLst>
              </a:tr>
              <a:tr h="331305">
                <a:tc gridSpan="4"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SENIOR LEADERSHIP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3525001"/>
                  </a:ext>
                </a:extLst>
              </a:tr>
              <a:tr h="33130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Head teacher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Nursery Manager &amp; Reception Teacher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Deputy Leader: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Deputy Leader: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216220"/>
                  </a:ext>
                </a:extLst>
              </a:tr>
              <a:tr h="530087"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en-GB" sz="1400" b="1" dirty="0">
                          <a:solidFill>
                            <a:srgbClr val="7030A0"/>
                          </a:solidFill>
                        </a:rPr>
                        <a:t>Mr Storch</a:t>
                      </a:r>
                    </a:p>
                    <a:p>
                      <a:pPr algn="ctr"/>
                      <a:endParaRPr lang="en-GB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en-GB" sz="1400" b="1" dirty="0">
                          <a:solidFill>
                            <a:srgbClr val="7030A0"/>
                          </a:solidFill>
                        </a:rPr>
                        <a:t>Suzanne Cocks</a:t>
                      </a:r>
                    </a:p>
                    <a:p>
                      <a:pPr algn="ctr"/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SENDCO support</a:t>
                      </a:r>
                    </a:p>
                    <a:p>
                      <a:pPr algn="ctr"/>
                      <a:endParaRPr lang="en-GB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7030A0"/>
                          </a:solidFill>
                        </a:rPr>
                        <a:t>Ceri </a:t>
                      </a:r>
                      <a:r>
                        <a:rPr lang="en-GB" sz="1400" b="1" dirty="0" err="1">
                          <a:solidFill>
                            <a:srgbClr val="7030A0"/>
                          </a:solidFill>
                        </a:rPr>
                        <a:t>Sholl</a:t>
                      </a:r>
                      <a:endParaRPr lang="en-GB" sz="1400" b="1" dirty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en-GB" sz="1400" dirty="0"/>
                        <a:t>Role includes: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400" dirty="0"/>
                        <a:t>Day to day Deputy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/>
                        <a:t>Pre-School Leader</a:t>
                      </a:r>
                      <a:endParaRPr lang="en-GB" sz="140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400" dirty="0"/>
                        <a:t>Pre-school inductions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7030A0"/>
                          </a:solidFill>
                        </a:rPr>
                        <a:t>Nichola Routledge</a:t>
                      </a:r>
                    </a:p>
                    <a:p>
                      <a:r>
                        <a:rPr lang="en-GB" sz="1400" dirty="0"/>
                        <a:t>Role includes: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/>
                        <a:t>Day to</a:t>
                      </a:r>
                      <a:r>
                        <a:rPr lang="en-US" sz="1400" baseline="0" dirty="0"/>
                        <a:t> day Deputy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/>
                        <a:t>Baby Room Leader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/>
                        <a:t>SENDCO support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954455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A92A77B-918D-4EB5-AB32-A3DE78C454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456616"/>
              </p:ext>
            </p:extLst>
          </p:nvPr>
        </p:nvGraphicFramePr>
        <p:xfrm>
          <a:off x="238540" y="2776149"/>
          <a:ext cx="11754675" cy="1227531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918225">
                  <a:extLst>
                    <a:ext uri="{9D8B030D-6E8A-4147-A177-3AD203B41FA5}">
                      <a16:colId xmlns:a16="http://schemas.microsoft.com/office/drawing/2014/main" val="173839195"/>
                    </a:ext>
                  </a:extLst>
                </a:gridCol>
                <a:gridCol w="3918225">
                  <a:extLst>
                    <a:ext uri="{9D8B030D-6E8A-4147-A177-3AD203B41FA5}">
                      <a16:colId xmlns:a16="http://schemas.microsoft.com/office/drawing/2014/main" val="3509715566"/>
                    </a:ext>
                  </a:extLst>
                </a:gridCol>
                <a:gridCol w="3918225">
                  <a:extLst>
                    <a:ext uri="{9D8B030D-6E8A-4147-A177-3AD203B41FA5}">
                      <a16:colId xmlns:a16="http://schemas.microsoft.com/office/drawing/2014/main" val="3071657120"/>
                    </a:ext>
                  </a:extLst>
                </a:gridCol>
              </a:tblGrid>
              <a:tr h="374091">
                <a:tc gridSpan="3"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MIDDLE MANAGEMENT:  ROOM LEADERS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486661"/>
                  </a:ext>
                </a:extLst>
              </a:tr>
              <a:tr h="295328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Baby Room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Little Acorns Room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Pre-school Room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756573"/>
                  </a:ext>
                </a:extLst>
              </a:tr>
              <a:tr h="37409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err="1">
                          <a:solidFill>
                            <a:srgbClr val="7030A0"/>
                          </a:solidFill>
                        </a:rPr>
                        <a:t>Nichola</a:t>
                      </a:r>
                      <a:r>
                        <a:rPr lang="en-GB" sz="1400" b="1" baseline="0" dirty="0">
                          <a:solidFill>
                            <a:srgbClr val="7030A0"/>
                          </a:solidFill>
                        </a:rPr>
                        <a:t> Routledge (3 days)</a:t>
                      </a:r>
                    </a:p>
                    <a:p>
                      <a:pPr algn="ctr"/>
                      <a:r>
                        <a:rPr lang="en-US" sz="1400" b="1" baseline="0" dirty="0">
                          <a:solidFill>
                            <a:srgbClr val="7030A0"/>
                          </a:solidFill>
                        </a:rPr>
                        <a:t>Michelle Currie (2days)</a:t>
                      </a:r>
                      <a:endParaRPr lang="en-GB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7030A0"/>
                          </a:solidFill>
                        </a:rPr>
                        <a:t>Alison Barklem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7030A0"/>
                          </a:solidFill>
                        </a:rPr>
                        <a:t>Ceri </a:t>
                      </a:r>
                      <a:r>
                        <a:rPr lang="en-GB" sz="1400" b="1" dirty="0" err="1">
                          <a:solidFill>
                            <a:srgbClr val="7030A0"/>
                          </a:solidFill>
                        </a:rPr>
                        <a:t>Sholl</a:t>
                      </a:r>
                      <a:endParaRPr lang="en-GB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853168"/>
                  </a:ext>
                </a:extLst>
              </a:tr>
            </a:tbl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E37B29F-B4A3-4CBC-B442-318923A8E570}"/>
              </a:ext>
            </a:extLst>
          </p:cNvPr>
          <p:cNvCxnSpPr>
            <a:cxnSpLocks/>
          </p:cNvCxnSpPr>
          <p:nvPr/>
        </p:nvCxnSpPr>
        <p:spPr>
          <a:xfrm flipH="1">
            <a:off x="6115877" y="2425149"/>
            <a:ext cx="2" cy="31805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8">
            <a:extLst>
              <a:ext uri="{FF2B5EF4-FFF2-40B4-BE49-F238E27FC236}">
                <a16:creationId xmlns:a16="http://schemas.microsoft.com/office/drawing/2014/main" id="{91DBD7F1-CA1A-4D4C-89AE-9BF48AC70B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363429"/>
              </p:ext>
            </p:extLst>
          </p:nvPr>
        </p:nvGraphicFramePr>
        <p:xfrm>
          <a:off x="218662" y="4395759"/>
          <a:ext cx="11754675" cy="16154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918225">
                  <a:extLst>
                    <a:ext uri="{9D8B030D-6E8A-4147-A177-3AD203B41FA5}">
                      <a16:colId xmlns:a16="http://schemas.microsoft.com/office/drawing/2014/main" val="173839195"/>
                    </a:ext>
                  </a:extLst>
                </a:gridCol>
                <a:gridCol w="3918225">
                  <a:extLst>
                    <a:ext uri="{9D8B030D-6E8A-4147-A177-3AD203B41FA5}">
                      <a16:colId xmlns:a16="http://schemas.microsoft.com/office/drawing/2014/main" val="3509715566"/>
                    </a:ext>
                  </a:extLst>
                </a:gridCol>
                <a:gridCol w="3918225">
                  <a:extLst>
                    <a:ext uri="{9D8B030D-6E8A-4147-A177-3AD203B41FA5}">
                      <a16:colId xmlns:a16="http://schemas.microsoft.com/office/drawing/2014/main" val="3071657120"/>
                    </a:ext>
                  </a:extLst>
                </a:gridCol>
              </a:tblGrid>
              <a:tr h="308764">
                <a:tc gridSpan="3"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Room Practitioners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486661"/>
                  </a:ext>
                </a:extLst>
              </a:tr>
              <a:tr h="295328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Baby Room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Little Acorns Room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Pre-school Room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756573"/>
                  </a:ext>
                </a:extLst>
              </a:tr>
              <a:tr h="37409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7030A0"/>
                          </a:solidFill>
                        </a:rPr>
                        <a:t>Bev Climpson</a:t>
                      </a:r>
                    </a:p>
                    <a:p>
                      <a:pPr algn="ctr"/>
                      <a:endParaRPr lang="en-GB" sz="1400" b="1" dirty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en-GB" sz="1400" b="1" dirty="0">
                          <a:solidFill>
                            <a:srgbClr val="7030A0"/>
                          </a:solidFill>
                        </a:rPr>
                        <a:t>(</a:t>
                      </a:r>
                      <a:r>
                        <a:rPr lang="en-GB" sz="1400" b="1">
                          <a:solidFill>
                            <a:srgbClr val="7030A0"/>
                          </a:solidFill>
                        </a:rPr>
                        <a:t>Laura Waterhouse)</a:t>
                      </a:r>
                      <a:endParaRPr lang="en-GB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err="1">
                          <a:solidFill>
                            <a:srgbClr val="7030A0"/>
                          </a:solidFill>
                        </a:rPr>
                        <a:t>Amberleigh</a:t>
                      </a:r>
                      <a:r>
                        <a:rPr lang="en-GB" sz="1400" b="1" dirty="0">
                          <a:solidFill>
                            <a:srgbClr val="7030A0"/>
                          </a:solidFill>
                        </a:rPr>
                        <a:t> Mason</a:t>
                      </a:r>
                    </a:p>
                    <a:p>
                      <a:pPr algn="ctr"/>
                      <a:r>
                        <a:rPr lang="en-GB" sz="1400" b="1" dirty="0">
                          <a:solidFill>
                            <a:srgbClr val="7030A0"/>
                          </a:solidFill>
                        </a:rPr>
                        <a:t>Laura Waterhouse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rgbClr val="7030A0"/>
                          </a:solidFill>
                        </a:rPr>
                        <a:t>Jolene</a:t>
                      </a:r>
                      <a:r>
                        <a:rPr lang="en-US" sz="1400" b="1" baseline="0" dirty="0">
                          <a:solidFill>
                            <a:srgbClr val="7030A0"/>
                          </a:solidFill>
                        </a:rPr>
                        <a:t> Booth</a:t>
                      </a:r>
                    </a:p>
                    <a:p>
                      <a:pPr algn="ctr"/>
                      <a:r>
                        <a:rPr lang="en-US" sz="1400" b="1" baseline="0" dirty="0">
                          <a:solidFill>
                            <a:srgbClr val="7030A0"/>
                          </a:solidFill>
                        </a:rPr>
                        <a:t>Rebecca Henry</a:t>
                      </a:r>
                      <a:endParaRPr lang="en-GB" sz="1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7030A0"/>
                          </a:solidFill>
                        </a:rPr>
                        <a:t>Sarah Langton</a:t>
                      </a:r>
                    </a:p>
                    <a:p>
                      <a:pPr algn="ctr"/>
                      <a:r>
                        <a:rPr lang="en-GB" sz="1400" b="1" dirty="0">
                          <a:solidFill>
                            <a:srgbClr val="7030A0"/>
                          </a:solidFill>
                        </a:rPr>
                        <a:t>Jade Simpson</a:t>
                      </a:r>
                    </a:p>
                    <a:p>
                      <a:pPr algn="ctr"/>
                      <a:r>
                        <a:rPr lang="en-GB" sz="1400" b="1" dirty="0">
                          <a:solidFill>
                            <a:srgbClr val="7030A0"/>
                          </a:solidFill>
                        </a:rPr>
                        <a:t>Charlotte Reynolds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853168"/>
                  </a:ext>
                </a:extLst>
              </a:tr>
            </a:tbl>
          </a:graphicData>
        </a:graphic>
      </p:graphicFrame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4CD4A81-FBAC-4DD4-921C-A388A8D364B4}"/>
              </a:ext>
            </a:extLst>
          </p:cNvPr>
          <p:cNvCxnSpPr>
            <a:cxnSpLocks/>
          </p:cNvCxnSpPr>
          <p:nvPr/>
        </p:nvCxnSpPr>
        <p:spPr>
          <a:xfrm flipH="1">
            <a:off x="2219738" y="4067862"/>
            <a:ext cx="2" cy="31805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FCE4A8F-19D0-46A2-8DEE-1ED2CD911915}"/>
              </a:ext>
            </a:extLst>
          </p:cNvPr>
          <p:cNvCxnSpPr>
            <a:cxnSpLocks/>
          </p:cNvCxnSpPr>
          <p:nvPr/>
        </p:nvCxnSpPr>
        <p:spPr>
          <a:xfrm flipH="1">
            <a:off x="6115877" y="4067862"/>
            <a:ext cx="2" cy="31805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7256B03-CA87-4F72-8568-A271CE080B01}"/>
              </a:ext>
            </a:extLst>
          </p:cNvPr>
          <p:cNvCxnSpPr>
            <a:cxnSpLocks/>
          </p:cNvCxnSpPr>
          <p:nvPr/>
        </p:nvCxnSpPr>
        <p:spPr>
          <a:xfrm flipH="1">
            <a:off x="10025267" y="4067862"/>
            <a:ext cx="2" cy="31805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le 18">
            <a:extLst>
              <a:ext uri="{FF2B5EF4-FFF2-40B4-BE49-F238E27FC236}">
                <a16:creationId xmlns:a16="http://schemas.microsoft.com/office/drawing/2014/main" id="{32FE288B-7625-41DB-BC7D-F3A9B60C80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431991"/>
              </p:ext>
            </p:extLst>
          </p:nvPr>
        </p:nvGraphicFramePr>
        <p:xfrm>
          <a:off x="218661" y="6143159"/>
          <a:ext cx="11754675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8225">
                  <a:extLst>
                    <a:ext uri="{9D8B030D-6E8A-4147-A177-3AD203B41FA5}">
                      <a16:colId xmlns:a16="http://schemas.microsoft.com/office/drawing/2014/main" val="2326507809"/>
                    </a:ext>
                  </a:extLst>
                </a:gridCol>
                <a:gridCol w="7836450">
                  <a:extLst>
                    <a:ext uri="{9D8B030D-6E8A-4147-A177-3AD203B41FA5}">
                      <a16:colId xmlns:a16="http://schemas.microsoft.com/office/drawing/2014/main" val="4086723303"/>
                    </a:ext>
                  </a:extLst>
                </a:gridCol>
              </a:tblGrid>
              <a:tr h="504479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Additional Staff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Welfare:      Marie Bowman</a:t>
                      </a:r>
                    </a:p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                      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623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3850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118</Words>
  <Application>Microsoft Office PowerPoint</Application>
  <PresentationFormat>Widescreen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Cocks</dc:creator>
  <cp:lastModifiedBy>Cocks, Suzanne</cp:lastModifiedBy>
  <cp:revision>6</cp:revision>
  <dcterms:created xsi:type="dcterms:W3CDTF">2020-08-30T17:11:05Z</dcterms:created>
  <dcterms:modified xsi:type="dcterms:W3CDTF">2023-06-06T09:48:14Z</dcterms:modified>
</cp:coreProperties>
</file>